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8" r:id="rId3"/>
    <p:sldId id="259" r:id="rId4"/>
    <p:sldId id="268" r:id="rId5"/>
    <p:sldId id="274" r:id="rId6"/>
    <p:sldId id="260" r:id="rId7"/>
    <p:sldId id="269" r:id="rId8"/>
    <p:sldId id="267" r:id="rId9"/>
    <p:sldId id="266" r:id="rId10"/>
    <p:sldId id="261" r:id="rId11"/>
    <p:sldId id="262" r:id="rId12"/>
    <p:sldId id="286" r:id="rId13"/>
    <p:sldId id="275" r:id="rId14"/>
    <p:sldId id="277" r:id="rId15"/>
    <p:sldId id="281" r:id="rId16"/>
    <p:sldId id="282" r:id="rId17"/>
    <p:sldId id="283" r:id="rId18"/>
    <p:sldId id="284" r:id="rId19"/>
    <p:sldId id="279" r:id="rId20"/>
    <p:sldId id="280" r:id="rId21"/>
    <p:sldId id="257" r:id="rId22"/>
    <p:sldId id="270" r:id="rId23"/>
    <p:sldId id="271" r:id="rId24"/>
    <p:sldId id="264" r:id="rId25"/>
    <p:sldId id="28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2714-D02C-4083-BF75-7D39A5AAE943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7F1-454C-47A2-9268-8E0FC88A9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2714-D02C-4083-BF75-7D39A5AAE943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7F1-454C-47A2-9268-8E0FC88A9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2714-D02C-4083-BF75-7D39A5AAE943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7F1-454C-47A2-9268-8E0FC88A9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2714-D02C-4083-BF75-7D39A5AAE943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7F1-454C-47A2-9268-8E0FC88A9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2714-D02C-4083-BF75-7D39A5AAE943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7F1-454C-47A2-9268-8E0FC88A9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2714-D02C-4083-BF75-7D39A5AAE943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7F1-454C-47A2-9268-8E0FC88A9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2714-D02C-4083-BF75-7D39A5AAE943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7F1-454C-47A2-9268-8E0FC88A9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2714-D02C-4083-BF75-7D39A5AAE943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7F1-454C-47A2-9268-8E0FC88A9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2714-D02C-4083-BF75-7D39A5AAE943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7F1-454C-47A2-9268-8E0FC88A9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2714-D02C-4083-BF75-7D39A5AAE943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7F1-454C-47A2-9268-8E0FC88A9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2714-D02C-4083-BF75-7D39A5AAE943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57F1-454C-47A2-9268-8E0FC88A9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A2714-D02C-4083-BF75-7D39A5AAE943}" type="datetimeFigureOut">
              <a:rPr lang="ru-RU" smtClean="0"/>
              <a:pPr/>
              <a:t>16.09.2013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357F1-454C-47A2-9268-8E0FC88A98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Введение в язык </a:t>
            </a:r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(продолжение)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Прототип функции (объявление):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CountBits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n);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void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PrintNumber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(double x);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Определение функции: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CountBits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n)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{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res = 0;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…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return res;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}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Передача параметров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Параметры передаются по значению: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value = 12;</a:t>
            </a:r>
            <a:br>
              <a:rPr lang="en-US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count =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CountBits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(value);</a:t>
            </a:r>
            <a:endParaRPr lang="ru-RU" sz="2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Если нужно модифицировать параметр в вызывающей функции</a:t>
            </a:r>
            <a:r>
              <a:rPr lang="en-US" dirty="0" smtClean="0"/>
              <a:t> </a:t>
            </a:r>
            <a:r>
              <a:rPr lang="ru-RU" dirty="0" smtClean="0"/>
              <a:t>то используют указатели: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IncrementValue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*n)</a:t>
            </a:r>
            <a:br>
              <a:rPr lang="en-US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	{</a:t>
            </a:r>
            <a:br>
              <a:rPr lang="en-US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		*n += 1;</a:t>
            </a:r>
            <a:br>
              <a:rPr lang="en-US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Передача </a:t>
            </a:r>
            <a:r>
              <a:rPr lang="ru-RU" dirty="0" smtClean="0"/>
              <a:t>массивов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Передаётся указатель на первый элемент массива и количество элементов: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ScanArray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size);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При вызове функции указывается реальное количество элементов</a:t>
            </a:r>
            <a:r>
              <a:rPr lang="ru-RU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[100];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n = 10;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…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ScanArray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, n);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Возврат значений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Используется оператор </a:t>
            </a:r>
            <a:r>
              <a:rPr lang="en-US" b="1" dirty="0" smtClean="0"/>
              <a:t>return</a:t>
            </a:r>
            <a:endParaRPr lang="ru-RU" b="1" dirty="0" smtClean="0"/>
          </a:p>
          <a:p>
            <a:r>
              <a:rPr lang="ru-RU" dirty="0" smtClean="0"/>
              <a:t>Функции типа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ru-RU" dirty="0" smtClean="0"/>
              <a:t>не возвращают</a:t>
            </a:r>
            <a:r>
              <a:rPr lang="en-US" dirty="0" smtClean="0"/>
              <a:t> </a:t>
            </a:r>
            <a:r>
              <a:rPr lang="ru-RU" dirty="0" smtClean="0"/>
              <a:t>значение – в них используется </a:t>
            </a:r>
            <a:r>
              <a:rPr lang="en-US" b="1" dirty="0" smtClean="0"/>
              <a:t>return </a:t>
            </a:r>
            <a:r>
              <a:rPr lang="ru-RU" dirty="0" smtClean="0"/>
              <a:t>без параметра: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return;</a:t>
            </a:r>
          </a:p>
          <a:p>
            <a:r>
              <a:rPr lang="ru-RU" dirty="0" smtClean="0"/>
              <a:t>Функции других типов возвращают значение выражения, указанного в </a:t>
            </a:r>
            <a:r>
              <a:rPr lang="en-US" b="1" dirty="0" smtClean="0"/>
              <a:t>return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return (a + b) / 2;</a:t>
            </a:r>
            <a:endParaRPr lang="en-US" dirty="0" smtClean="0"/>
          </a:p>
          <a:p>
            <a:r>
              <a:rPr lang="ru-RU" dirty="0" smtClean="0"/>
              <a:t>Использование значения функции: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x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CountBits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(n) +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CountBits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(m);</a:t>
            </a:r>
            <a:endParaRPr lang="ru-RU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Модификатор </a:t>
            </a:r>
            <a:r>
              <a:rPr lang="en-US" dirty="0" smtClean="0"/>
              <a:t>const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Используется для указания, что объект не может быть изменён</a:t>
            </a:r>
          </a:p>
          <a:p>
            <a:r>
              <a:rPr lang="ru-RU" dirty="0" smtClean="0"/>
              <a:t>Значение объекта должно быть задано при инициализации: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const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a = 1;</a:t>
            </a:r>
          </a:p>
          <a:p>
            <a:r>
              <a:rPr lang="ru-RU" dirty="0" smtClean="0"/>
              <a:t>Запись </a:t>
            </a:r>
            <a:r>
              <a:rPr lang="en-US" b="1" dirty="0" smtClean="0"/>
              <a:t>const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ru-RU" dirty="0" smtClean="0"/>
              <a:t>эквивалентна записи</a:t>
            </a:r>
            <a:br>
              <a:rPr lang="ru-RU" dirty="0" smtClean="0"/>
            </a:br>
            <a:r>
              <a:rPr lang="en-US" b="1" dirty="0" err="1" smtClean="0"/>
              <a:t>int</a:t>
            </a:r>
            <a:r>
              <a:rPr lang="en-US" b="1" dirty="0" smtClean="0"/>
              <a:t> const</a:t>
            </a:r>
            <a:r>
              <a:rPr lang="ru-RU" dirty="0" smtClean="0"/>
              <a:t>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const b = 1;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Модификатор </a:t>
            </a:r>
            <a:r>
              <a:rPr lang="en-US" dirty="0" smtClean="0"/>
              <a:t>const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500" dirty="0" smtClean="0"/>
              <a:t>Для указателей </a:t>
            </a:r>
            <a:r>
              <a:rPr lang="en-US" sz="3500" b="1" dirty="0" smtClean="0"/>
              <a:t>const</a:t>
            </a:r>
            <a:r>
              <a:rPr lang="en-US" sz="3500" dirty="0" smtClean="0"/>
              <a:t> </a:t>
            </a:r>
            <a:r>
              <a:rPr lang="ru-RU" sz="3500" dirty="0" smtClean="0"/>
              <a:t>может относится как к самому указателю, так и к типу, на который указывает указатель</a:t>
            </a:r>
            <a:endParaRPr lang="en-US" sz="3500" dirty="0" smtClean="0"/>
          </a:p>
          <a:p>
            <a:r>
              <a:rPr lang="ru-RU" sz="3500" dirty="0" smtClean="0"/>
              <a:t>Указатели на неизменяемую переменную типа </a:t>
            </a:r>
            <a:r>
              <a:rPr lang="en-US" sz="3500" b="1" dirty="0" err="1" smtClean="0"/>
              <a:t>int</a:t>
            </a:r>
            <a:r>
              <a:rPr lang="en-US" sz="3500" dirty="0" smtClean="0"/>
              <a:t>:</a:t>
            </a:r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 const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* p1;</a:t>
            </a:r>
            <a:r>
              <a:rPr lang="ru-RU" sz="31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31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const *</a:t>
            </a:r>
            <a:r>
              <a:rPr lang="ru-RU" sz="31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p2;</a:t>
            </a:r>
            <a:endParaRPr lang="ru-RU" sz="31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3500" dirty="0" smtClean="0"/>
              <a:t>Неизменяемый указатель на переменную типа</a:t>
            </a:r>
            <a:r>
              <a:rPr lang="en-US" sz="3500" dirty="0" smtClean="0"/>
              <a:t> </a:t>
            </a:r>
            <a:r>
              <a:rPr lang="en-US" sz="3500" b="1" dirty="0" err="1" smtClean="0"/>
              <a:t>int</a:t>
            </a:r>
            <a:r>
              <a:rPr lang="en-US" sz="3500" dirty="0" smtClean="0"/>
              <a:t>:</a:t>
            </a:r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en-US" sz="3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3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* const p3;</a:t>
            </a:r>
          </a:p>
          <a:p>
            <a:r>
              <a:rPr lang="ru-RU" sz="3500" dirty="0" smtClean="0"/>
              <a:t>Неизменяемый указатель на неизменяемую переменную типа</a:t>
            </a:r>
            <a:r>
              <a:rPr lang="en-US" sz="3500" dirty="0" smtClean="0"/>
              <a:t> </a:t>
            </a:r>
            <a:r>
              <a:rPr lang="en-US" sz="3500" b="1" dirty="0" err="1" smtClean="0"/>
              <a:t>int</a:t>
            </a:r>
            <a:r>
              <a:rPr lang="en-US" sz="3500" dirty="0" smtClean="0"/>
              <a:t>:</a:t>
            </a:r>
            <a:r>
              <a:rPr lang="ru-RU" sz="3500" dirty="0" smtClean="0"/>
              <a:t/>
            </a:r>
            <a:br>
              <a:rPr lang="ru-RU" sz="3500" dirty="0" smtClean="0"/>
            </a:br>
            <a:r>
              <a:rPr lang="en-US" sz="3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3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const * const p4;</a:t>
            </a:r>
            <a:endParaRPr lang="ru-RU" sz="31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переменных:</a:t>
            </a:r>
            <a:br>
              <a:rPr lang="ru-RU" dirty="0" smtClean="0"/>
            </a:br>
            <a:r>
              <a:rPr lang="ru-RU" dirty="0" smtClean="0"/>
              <a:t>глобальные переменные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Определены вне функций</a:t>
            </a:r>
          </a:p>
          <a:p>
            <a:r>
              <a:rPr lang="ru-RU" dirty="0" smtClean="0"/>
              <a:t>Доступны во всей программе</a:t>
            </a:r>
          </a:p>
          <a:p>
            <a:r>
              <a:rPr lang="ru-RU" dirty="0" smtClean="0"/>
              <a:t>Время жизни – всё время выполнения программы</a:t>
            </a:r>
          </a:p>
          <a:p>
            <a:r>
              <a:rPr lang="ru-RU" dirty="0" smtClean="0"/>
              <a:t>Инициализируются до вызова </a:t>
            </a:r>
            <a:r>
              <a:rPr lang="en-US" b="1" dirty="0" smtClean="0"/>
              <a:t>main</a:t>
            </a:r>
            <a:r>
              <a:rPr lang="en-US" dirty="0" smtClean="0"/>
              <a:t>()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globalVariable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= 1;</a:t>
            </a:r>
            <a:br>
              <a:rPr lang="en-US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void main()</a:t>
            </a:r>
            <a:br>
              <a:rPr lang="en-US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  …</a:t>
            </a:r>
            <a:r>
              <a:rPr lang="ru-RU" sz="26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2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переменных:</a:t>
            </a:r>
            <a:br>
              <a:rPr lang="ru-RU" dirty="0" smtClean="0"/>
            </a:br>
            <a:r>
              <a:rPr lang="ru-RU" dirty="0" smtClean="0"/>
              <a:t>статические переменные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Определены внутри функций с использованием ключевого слова </a:t>
            </a:r>
            <a:r>
              <a:rPr lang="en-US" b="1" dirty="0" smtClean="0"/>
              <a:t>static</a:t>
            </a:r>
            <a:endParaRPr lang="ru-RU" b="1" dirty="0" smtClean="0"/>
          </a:p>
          <a:p>
            <a:r>
              <a:rPr lang="ru-RU" dirty="0" smtClean="0"/>
              <a:t>Доступны в том блоке, в котором определены</a:t>
            </a:r>
          </a:p>
          <a:p>
            <a:r>
              <a:rPr lang="ru-RU" dirty="0" smtClean="0"/>
              <a:t>Время жизни – всё время выполнения программы</a:t>
            </a:r>
          </a:p>
          <a:p>
            <a:r>
              <a:rPr lang="ru-RU" dirty="0" smtClean="0"/>
              <a:t>Инициализируются только один раз</a:t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DoSomething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()</a:t>
            </a:r>
            <a:br>
              <a:rPr lang="en-US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ru-RU" sz="26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staticVariable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= 1; </a:t>
            </a:r>
            <a:br>
              <a:rPr lang="en-US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  …</a:t>
            </a:r>
            <a:r>
              <a:rPr lang="ru-RU" sz="26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2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переменных:</a:t>
            </a:r>
            <a:br>
              <a:rPr lang="ru-RU" dirty="0" smtClean="0"/>
            </a:br>
            <a:r>
              <a:rPr lang="ru-RU" dirty="0" smtClean="0"/>
              <a:t>локальные переменные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Определены внутри функций без использования ключевого слова </a:t>
            </a:r>
            <a:r>
              <a:rPr lang="en-US" b="1" dirty="0" smtClean="0"/>
              <a:t>static</a:t>
            </a:r>
            <a:endParaRPr lang="ru-RU" b="1" dirty="0" smtClean="0"/>
          </a:p>
          <a:p>
            <a:r>
              <a:rPr lang="ru-RU" dirty="0" smtClean="0"/>
              <a:t>Доступны в том блоке, в котором определены, после объявления</a:t>
            </a:r>
          </a:p>
          <a:p>
            <a:r>
              <a:rPr lang="ru-RU" dirty="0" smtClean="0"/>
              <a:t>Время жизни – до конца выполнения блока</a:t>
            </a:r>
          </a:p>
          <a:p>
            <a:r>
              <a:rPr lang="ru-RU" dirty="0" smtClean="0"/>
              <a:t>Инициализируются при каждом входе в блок</a:t>
            </a:r>
          </a:p>
          <a:p>
            <a:r>
              <a:rPr lang="ru-RU" dirty="0" smtClean="0"/>
              <a:t>Аргументы функции являются локальными переменными</a:t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DoSomething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functionArgument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ru-RU" sz="26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localVariable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= 1; </a:t>
            </a:r>
            <a:br>
              <a:rPr lang="en-US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  …</a:t>
            </a:r>
            <a:r>
              <a:rPr lang="ru-RU" sz="26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2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области видимости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a = 1;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void main()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	// a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b = 2;</a:t>
            </a:r>
            <a:r>
              <a:rPr lang="ru-RU" sz="31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3100" b="1" dirty="0" smtClean="0">
                <a:latin typeface="Courier New" pitchFamily="49" charset="0"/>
                <a:cs typeface="Courier New" pitchFamily="49" charset="0"/>
              </a:rPr>
              <a:t>	// 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a, b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	if (a)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	{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c = 3;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		// a, b, c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	}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	// a, b</a:t>
            </a:r>
            <a:br>
              <a:rPr lang="en-US" sz="31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31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Комментарии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Многострочный комментарий: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ru-RU" b="1" dirty="0" smtClean="0"/>
              <a:t>/*</a:t>
            </a:r>
            <a:r>
              <a:rPr lang="ru-RU" dirty="0" smtClean="0"/>
              <a:t>      это</a:t>
            </a:r>
            <a:br>
              <a:rPr lang="ru-RU" dirty="0" smtClean="0"/>
            </a:br>
            <a:r>
              <a:rPr lang="ru-RU" dirty="0" smtClean="0"/>
              <a:t>		комментарий  </a:t>
            </a:r>
            <a:r>
              <a:rPr lang="ru-RU" b="1" dirty="0" smtClean="0"/>
              <a:t>*/</a:t>
            </a:r>
          </a:p>
          <a:p>
            <a:r>
              <a:rPr lang="ru-RU" dirty="0" smtClean="0"/>
              <a:t>Однострочный комментарий: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ru-RU" b="1" dirty="0" smtClean="0"/>
              <a:t>//</a:t>
            </a:r>
            <a:r>
              <a:rPr lang="ru-RU" dirty="0" smtClean="0"/>
              <a:t> комментарий</a:t>
            </a:r>
          </a:p>
          <a:p>
            <a:r>
              <a:rPr lang="ru-RU" dirty="0" smtClean="0"/>
              <a:t>Вложенные комментарии не поддерживаются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Сокрытие имён переменных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>
              <a:buNone/>
            </a:pP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n = 1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n);       // 1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2;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n);   // 2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n);       // 1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оформления 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Использование операторных скобок:</a:t>
            </a:r>
            <a:r>
              <a:rPr lang="en-US" dirty="0" smtClean="0"/>
              <a:t> </a:t>
            </a:r>
            <a:r>
              <a:rPr lang="ru-RU" dirty="0" smtClean="0"/>
              <a:t>ставятся на отдельной строке, открывающая и закрывающая на одном уровне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(…)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…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оформления 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Каждый оператор – на новой строке</a:t>
            </a:r>
          </a:p>
          <a:p>
            <a:r>
              <a:rPr lang="ru-RU" dirty="0" smtClean="0"/>
              <a:t>Знаки операций </a:t>
            </a:r>
            <a:r>
              <a:rPr lang="en-US" dirty="0" smtClean="0"/>
              <a:t>(</a:t>
            </a:r>
            <a:r>
              <a:rPr lang="ru-RU" dirty="0" smtClean="0"/>
              <a:t>кроме унарных) с обеих сторон отделяются пробелами:</a:t>
            </a:r>
            <a:br>
              <a:rPr lang="ru-RU" dirty="0" smtClean="0"/>
            </a:br>
            <a:r>
              <a:rPr lang="en-US" dirty="0" smtClean="0"/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 += (b – c) / d;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 = -z % y++;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Знаки «,» и «;» – пробел справа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0, j = 0;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&lt; 10; ++j)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оформления программ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Имена функций и переменных должны быть осмысленными</a:t>
            </a:r>
          </a:p>
          <a:p>
            <a:r>
              <a:rPr lang="ru-RU" dirty="0" smtClean="0"/>
              <a:t>Имена функций начинать с заглавной буквы: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CountDigits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FindMin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Имена переменных – со строчной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arraySize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length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Перенаправление ввода/вывода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Стандартные потоки: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stdout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stderr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Перенаправление:</a:t>
            </a:r>
            <a:br>
              <a:rPr lang="ru-RU" dirty="0" smtClean="0"/>
            </a:br>
            <a:r>
              <a:rPr lang="en-US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freopen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("input.txt", "r",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freopen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("output.txt", "w",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stdout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Ввод/вывод типа </a:t>
            </a:r>
            <a:r>
              <a:rPr lang="en-US" dirty="0" smtClean="0"/>
              <a:t>double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Типы аргументов для </a:t>
            </a:r>
            <a:r>
              <a:rPr lang="en-US" b="1" dirty="0" err="1" smtClean="0"/>
              <a:t>printf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%e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%f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%g</a:t>
            </a:r>
          </a:p>
          <a:p>
            <a:r>
              <a:rPr lang="ru-RU" dirty="0" smtClean="0"/>
              <a:t>Типы аргументов для </a:t>
            </a:r>
            <a:r>
              <a:rPr lang="en-US" b="1" dirty="0" err="1" smtClean="0"/>
              <a:t>scanf</a:t>
            </a:r>
            <a:r>
              <a:rPr lang="en-US" b="1" dirty="0" smtClean="0"/>
              <a:t> 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en-US" dirty="0" smtClean="0"/>
              <a:t>	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le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lf 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lg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Массивы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Содержат элементы одного типа</a:t>
            </a:r>
          </a:p>
          <a:p>
            <a:r>
              <a:rPr lang="ru-RU" dirty="0" smtClean="0"/>
              <a:t>Индексы начинаются с 0</a:t>
            </a:r>
          </a:p>
          <a:p>
            <a:r>
              <a:rPr lang="ru-RU" dirty="0" smtClean="0"/>
              <a:t>Объявление: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[10];</a:t>
            </a:r>
            <a:br>
              <a:rPr lang="en-US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[3] = { 1, 2, 3 };</a:t>
            </a:r>
            <a:br>
              <a:rPr lang="en-US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[10] = { 1, 2, 3 };</a:t>
            </a:r>
            <a:br>
              <a:rPr lang="en-US" sz="2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[] = { 1, 2, 3 };</a:t>
            </a:r>
          </a:p>
          <a:p>
            <a:r>
              <a:rPr lang="ru-RU" dirty="0" smtClean="0"/>
              <a:t>Обращение к элементам: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[0] = 1;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600" b="1" dirty="0">
                <a:latin typeface="Courier New" pitchFamily="49" charset="0"/>
                <a:cs typeface="Courier New" pitchFamily="49" charset="0"/>
              </a:rPr>
            </a:b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[2] = </a:t>
            </a:r>
            <a:r>
              <a:rPr lang="en-US" sz="26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[1] + 1;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 </a:t>
            </a:r>
            <a:r>
              <a:rPr lang="en-US" dirty="0" err="1" smtClean="0"/>
              <a:t>sizeof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Возвращает размер в байтах</a:t>
            </a:r>
          </a:p>
          <a:p>
            <a:r>
              <a:rPr lang="ru-RU" dirty="0" smtClean="0"/>
              <a:t>Тип возвращаемого значения - </a:t>
            </a:r>
            <a:r>
              <a:rPr lang="en-US" b="1" dirty="0" err="1" smtClean="0"/>
              <a:t>size_t</a:t>
            </a:r>
            <a:endParaRPr lang="ru-RU" b="1" dirty="0" smtClean="0"/>
          </a:p>
          <a:p>
            <a:r>
              <a:rPr lang="ru-RU" dirty="0" smtClean="0"/>
              <a:t>Использование:</a:t>
            </a:r>
            <a:br>
              <a:rPr lang="ru-RU" dirty="0" smtClean="0"/>
            </a:br>
            <a:r>
              <a:rPr lang="en-US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i="1" dirty="0" smtClean="0">
                <a:latin typeface="Courier New" pitchFamily="49" charset="0"/>
                <a:cs typeface="Courier New" pitchFamily="49" charset="0"/>
              </a:rPr>
              <a:t>expression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i="1" dirty="0" smtClean="0"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ru-RU" dirty="0" smtClean="0"/>
              <a:t>Применение к массивам: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[N];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…</a:t>
            </a:r>
            <a:r>
              <a:rPr lang="ru-RU" sz="24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400" b="1" dirty="0">
                <a:latin typeface="Courier New" pitchFamily="49" charset="0"/>
                <a:cs typeface="Courier New" pitchFamily="49" charset="0"/>
              </a:rPr>
            </a:b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count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/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[0]);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Заполнение массива нулями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	#include &lt;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…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array[100];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…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(array, 0,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(array));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Указатели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Содержат адрес</a:t>
            </a:r>
            <a:r>
              <a:rPr lang="ru-RU" dirty="0"/>
              <a:t> </a:t>
            </a:r>
            <a:r>
              <a:rPr lang="ru-RU" dirty="0" smtClean="0"/>
              <a:t>объекта (переменной, элемента массива и т.п.)</a:t>
            </a:r>
          </a:p>
          <a:p>
            <a:r>
              <a:rPr lang="ru-RU" dirty="0" smtClean="0"/>
              <a:t>Объявление: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*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ru-RU" dirty="0" smtClean="0"/>
              <a:t>Возможная ошибка: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*  a, b;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   //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* a  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и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b</a:t>
            </a:r>
          </a:p>
          <a:p>
            <a:r>
              <a:rPr lang="ru-RU" dirty="0" smtClean="0"/>
              <a:t>Указатель на неизвестный тип: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void  *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указателей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Присваивание адреса: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a = 0;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*ptr1 = &amp;a;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[10];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*ptr2 = &amp;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[0];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*ptr3 = NULL;</a:t>
            </a:r>
          </a:p>
          <a:p>
            <a:r>
              <a:rPr lang="ru-RU" dirty="0" smtClean="0"/>
              <a:t>Разыменование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b = *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ru-RU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10;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Связь массивов и указателей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Имя массива является значением указателя на его первый элемент:</a:t>
            </a:r>
            <a:br>
              <a:rPr lang="ru-RU" dirty="0" smtClean="0"/>
            </a:br>
            <a:r>
              <a:rPr lang="en-US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array[] = { 1, 2, 3 };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*array = 10;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array + 2;</a:t>
            </a:r>
          </a:p>
          <a:p>
            <a:r>
              <a:rPr lang="ru-RU" dirty="0" smtClean="0"/>
              <a:t>Операция обращения по индексу: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a[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*(a +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Арифметика указателей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Сложение указателя и целого числа</a:t>
            </a:r>
            <a:br>
              <a:rPr lang="ru-RU" dirty="0" smtClean="0"/>
            </a:br>
            <a:r>
              <a:rPr lang="ru-RU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+ 5;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Инкремент указателя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++;   ++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Декремент указателя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--;   --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dirty="0" smtClean="0"/>
              <a:t>Вычитание двух указателей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ptr1 – ptr2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341</Words>
  <Application>Microsoft Office PowerPoint</Application>
  <PresentationFormat>Экран (4:3)</PresentationFormat>
  <Paragraphs>102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Введение в язык C</vt:lpstr>
      <vt:lpstr>Комментарии</vt:lpstr>
      <vt:lpstr>Массивы</vt:lpstr>
      <vt:lpstr>Оператор sizeof</vt:lpstr>
      <vt:lpstr>Заполнение массива нулями</vt:lpstr>
      <vt:lpstr>Указатели</vt:lpstr>
      <vt:lpstr>Использование указателей</vt:lpstr>
      <vt:lpstr>Связь массивов и указателей</vt:lpstr>
      <vt:lpstr>Арифметика указателей</vt:lpstr>
      <vt:lpstr>Функции</vt:lpstr>
      <vt:lpstr>Передача параметров</vt:lpstr>
      <vt:lpstr>Передача массивов</vt:lpstr>
      <vt:lpstr>Возврат значений</vt:lpstr>
      <vt:lpstr>Модификатор const</vt:lpstr>
      <vt:lpstr>Модификатор const</vt:lpstr>
      <vt:lpstr>Виды переменных: глобальные переменные</vt:lpstr>
      <vt:lpstr>Виды переменных: статические переменные</vt:lpstr>
      <vt:lpstr>Виды переменных: локальные переменные</vt:lpstr>
      <vt:lpstr>Пример области видимости</vt:lpstr>
      <vt:lpstr>Сокрытие имён переменных</vt:lpstr>
      <vt:lpstr>Правила оформления программ</vt:lpstr>
      <vt:lpstr>Правила оформления программ</vt:lpstr>
      <vt:lpstr>Правила оформления программ</vt:lpstr>
      <vt:lpstr>Перенаправление ввода/вывода</vt:lpstr>
      <vt:lpstr>Ввод/вывод типа double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Sergei</dc:creator>
  <cp:lastModifiedBy>Sergei</cp:lastModifiedBy>
  <cp:revision>55</cp:revision>
  <dcterms:created xsi:type="dcterms:W3CDTF">2012-09-12T22:38:26Z</dcterms:created>
  <dcterms:modified xsi:type="dcterms:W3CDTF">2013-09-16T07:56:59Z</dcterms:modified>
</cp:coreProperties>
</file>